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3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>
        <p:scale>
          <a:sx n="80" d="100"/>
          <a:sy n="80" d="100"/>
        </p:scale>
        <p:origin x="-30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F4A88-F488-4E47-8D7E-E1B6E308562D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A50D-52E2-41FF-B5B4-F62CEC166E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7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3A50D-52E2-41FF-B5B4-F62CEC166E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7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5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7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383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95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890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8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02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8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1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6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2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7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1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2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1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9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rimary_alcohol" TargetMode="External"/><Relationship Id="rId3" Type="http://schemas.openxmlformats.org/officeDocument/2006/relationships/hyperlink" Target="https://en.wikipedia.org/wiki/Chemical_reaction" TargetMode="External"/><Relationship Id="rId7" Type="http://schemas.openxmlformats.org/officeDocument/2006/relationships/hyperlink" Target="https://en.wikipedia.org/wiki/Aldehyde" TargetMode="External"/><Relationship Id="rId2" Type="http://schemas.openxmlformats.org/officeDocument/2006/relationships/hyperlink" Target="https://en.wikipedia.org/wiki/Stanislao_Cannizzar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nol" TargetMode="External"/><Relationship Id="rId5" Type="http://schemas.openxmlformats.org/officeDocument/2006/relationships/hyperlink" Target="https://en.wikipedia.org/wiki/Disproportionation" TargetMode="External"/><Relationship Id="rId4" Type="http://schemas.openxmlformats.org/officeDocument/2006/relationships/hyperlink" Target="https://en.wikipedia.org/wiki/Base_(chemistry)" TargetMode="External"/><Relationship Id="rId9" Type="http://schemas.openxmlformats.org/officeDocument/2006/relationships/hyperlink" Target="https://en.wikipedia.org/wiki/Carboxylic_aci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Oxidant" TargetMode="External"/><Relationship Id="rId3" Type="http://schemas.openxmlformats.org/officeDocument/2006/relationships/hyperlink" Target="https://en.wikipedia.org/wiki/Ester" TargetMode="External"/><Relationship Id="rId7" Type="http://schemas.openxmlformats.org/officeDocument/2006/relationships/hyperlink" Target="https://en.wikipedia.org/wiki/Peroxides" TargetMode="External"/><Relationship Id="rId2" Type="http://schemas.openxmlformats.org/officeDocument/2006/relationships/hyperlink" Target="https://en.wikipedia.org/wiki/Organic_rea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eroxyacids" TargetMode="External"/><Relationship Id="rId5" Type="http://schemas.openxmlformats.org/officeDocument/2006/relationships/hyperlink" Target="https://en.wikipedia.org/wiki/Lactone" TargetMode="External"/><Relationship Id="rId4" Type="http://schemas.openxmlformats.org/officeDocument/2006/relationships/hyperlink" Target="https://en.wikipedia.org/wiki/Ketone" TargetMode="External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malgam_(chemistry)" TargetMode="External"/><Relationship Id="rId3" Type="http://schemas.openxmlformats.org/officeDocument/2006/relationships/hyperlink" Target="https://en.wikipedia.org/wiki/Redox" TargetMode="External"/><Relationship Id="rId7" Type="http://schemas.openxmlformats.org/officeDocument/2006/relationships/hyperlink" Target="https://en.wikipedia.org/wiki/Zinc" TargetMode="External"/><Relationship Id="rId2" Type="http://schemas.openxmlformats.org/officeDocument/2006/relationships/hyperlink" Target="https://en.wikipedia.org/wiki/Chemical_rea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lkane" TargetMode="External"/><Relationship Id="rId5" Type="http://schemas.openxmlformats.org/officeDocument/2006/relationships/hyperlink" Target="https://en.wikipedia.org/wiki/Aldehyde" TargetMode="External"/><Relationship Id="rId10" Type="http://schemas.openxmlformats.org/officeDocument/2006/relationships/image" Target="../media/image12.png"/><Relationship Id="rId4" Type="http://schemas.openxmlformats.org/officeDocument/2006/relationships/hyperlink" Target="https://en.wikipedia.org/wiki/Ketone" TargetMode="External"/><Relationship Id="rId9" Type="http://schemas.openxmlformats.org/officeDocument/2006/relationships/hyperlink" Target="https://en.wikipedia.org/wiki/Hydrochloric_acid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en.wikipedia.org/wiki/Organic_reduction" TargetMode="External"/><Relationship Id="rId7" Type="http://schemas.openxmlformats.org/officeDocument/2006/relationships/hyperlink" Target="https://en.wikipedia.org/wiki/Alkoxide" TargetMode="External"/><Relationship Id="rId2" Type="http://schemas.openxmlformats.org/officeDocument/2006/relationships/hyperlink" Target="https://en.wikipedia.org/wiki/Organic_chemist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lcohol" TargetMode="External"/><Relationship Id="rId5" Type="http://schemas.openxmlformats.org/officeDocument/2006/relationships/hyperlink" Target="https://en.wikipedia.org/wiki/Aldehyde" TargetMode="External"/><Relationship Id="rId4" Type="http://schemas.openxmlformats.org/officeDocument/2006/relationships/hyperlink" Target="https://en.wikipedia.org/wiki/Keton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ucalgary.ca/courses/350/Carey5th/Ch14/ch14-3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rene_substitution_pattern" TargetMode="External"/><Relationship Id="rId7" Type="http://schemas.openxmlformats.org/officeDocument/2006/relationships/image" Target="../media/image17.png"/><Relationship Id="rId2" Type="http://schemas.openxmlformats.org/officeDocument/2006/relationships/hyperlink" Target="https://en.wikipedia.org/wiki/Chemical_rea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alicylaldehyde" TargetMode="External"/><Relationship Id="rId5" Type="http://schemas.openxmlformats.org/officeDocument/2006/relationships/hyperlink" Target="https://en.wikipedia.org/wiki/Phenol" TargetMode="External"/><Relationship Id="rId4" Type="http://schemas.openxmlformats.org/officeDocument/2006/relationships/hyperlink" Target="https://en.wikipedia.org/wiki/Formylation_reaction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chem.libretexts.org/Bookshelves/Organic_Chemistry/Supplemental_Modules_(Organic_Chemistry)/Amide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en.wikipedia.org/wiki/Aldehyde" TargetMode="External"/><Relationship Id="rId7" Type="http://schemas.openxmlformats.org/officeDocument/2006/relationships/hyperlink" Target="https://en.wikipedia.org/wiki/Triphenylphosphine_oxide" TargetMode="External"/><Relationship Id="rId2" Type="http://schemas.openxmlformats.org/officeDocument/2006/relationships/hyperlink" Target="https://en.wikipedia.org/wiki/Chemical_rea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lkene" TargetMode="External"/><Relationship Id="rId5" Type="http://schemas.openxmlformats.org/officeDocument/2006/relationships/hyperlink" Target="https://en.wikipedia.org/wiki/Wittig_reaction" TargetMode="External"/><Relationship Id="rId4" Type="http://schemas.openxmlformats.org/officeDocument/2006/relationships/hyperlink" Target="https://en.wikipedia.org/wiki/Keton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.wikipedia.org/wiki/Cinnamic_aci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2331075"/>
            <a:ext cx="6815669" cy="2253803"/>
          </a:xfrm>
        </p:spPr>
        <p:txBody>
          <a:bodyPr/>
          <a:lstStyle/>
          <a:p>
            <a:r>
              <a:rPr lang="en-US" sz="4400" dirty="0" smtClean="0">
                <a:latin typeface="Elephant" panose="02020904090505020303" pitchFamily="18" charset="0"/>
              </a:rPr>
              <a:t>ALDEHYDE</a:t>
            </a:r>
            <a:r>
              <a:rPr lang="en-US" sz="4400" dirty="0">
                <a:latin typeface="Elephant" panose="02020904090505020303" pitchFamily="18" charset="0"/>
              </a:rPr>
              <a:t> </a:t>
            </a:r>
            <a:r>
              <a:rPr lang="en-US" sz="4400" dirty="0" smtClean="0">
                <a:latin typeface="Elephant" panose="02020904090505020303" pitchFamily="18" charset="0"/>
              </a:rPr>
              <a:t/>
            </a:r>
            <a:br>
              <a:rPr lang="en-US" sz="4400" dirty="0" smtClean="0">
                <a:latin typeface="Elephant" panose="02020904090505020303" pitchFamily="18" charset="0"/>
              </a:rPr>
            </a:br>
            <a:r>
              <a:rPr lang="en-US" sz="4400" dirty="0" smtClean="0">
                <a:latin typeface="Elephant" panose="02020904090505020303" pitchFamily="18" charset="0"/>
              </a:rPr>
              <a:t>AND </a:t>
            </a:r>
            <a:br>
              <a:rPr lang="en-US" sz="4400" dirty="0" smtClean="0">
                <a:latin typeface="Elephant" panose="02020904090505020303" pitchFamily="18" charset="0"/>
              </a:rPr>
            </a:br>
            <a:r>
              <a:rPr lang="en-US" sz="4400" dirty="0" smtClean="0">
                <a:latin typeface="Elephant" panose="02020904090505020303" pitchFamily="18" charset="0"/>
              </a:rPr>
              <a:t>KETONES</a:t>
            </a:r>
            <a:endParaRPr lang="en-US" sz="4400" dirty="0">
              <a:latin typeface="Elephant" panose="0202090409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5035637"/>
            <a:ext cx="6815669" cy="132080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Sixth Semester</a:t>
            </a:r>
          </a:p>
          <a:p>
            <a:r>
              <a:rPr lang="en-US" dirty="0" smtClean="0"/>
              <a:t>Organic  Chemistry II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Dr.S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Sreelatha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Department of Chemistry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NSS </a:t>
            </a:r>
            <a:r>
              <a:rPr lang="en-US" dirty="0" err="1" smtClean="0">
                <a:solidFill>
                  <a:srgbClr val="FF0000"/>
                </a:solidFill>
              </a:rPr>
              <a:t>Colllege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Pandalam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0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Knoevenagel</a:t>
            </a:r>
            <a:r>
              <a:rPr lang="en-US" dirty="0" smtClean="0"/>
              <a:t>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Knoevenagel</a:t>
            </a:r>
            <a:r>
              <a:rPr lang="en-US" dirty="0"/>
              <a:t> reaction is a variant of the </a:t>
            </a:r>
            <a:r>
              <a:rPr lang="en-US" dirty="0" err="1"/>
              <a:t>aldol</a:t>
            </a:r>
            <a:r>
              <a:rPr lang="en-US" dirty="0"/>
              <a:t> condensation historically performed with </a:t>
            </a:r>
            <a:r>
              <a:rPr lang="en-US" dirty="0" err="1"/>
              <a:t>malonic</a:t>
            </a:r>
            <a:r>
              <a:rPr lang="en-US" dirty="0"/>
              <a:t> acid (or </a:t>
            </a:r>
            <a:r>
              <a:rPr lang="en-US" dirty="0" err="1"/>
              <a:t>malonate</a:t>
            </a:r>
            <a:r>
              <a:rPr lang="en-US" dirty="0"/>
              <a:t> ethyl), although it can theoretically be performed with any 1 - 3 </a:t>
            </a:r>
            <a:r>
              <a:rPr lang="en-US" dirty="0" err="1"/>
              <a:t>dicarbonyl</a:t>
            </a:r>
            <a:r>
              <a:rPr lang="en-US" dirty="0"/>
              <a:t> compound (β- </a:t>
            </a:r>
            <a:r>
              <a:rPr lang="en-US" dirty="0" err="1" smtClean="0"/>
              <a:t>dicarbonyl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CHO + CH</a:t>
            </a:r>
            <a:r>
              <a:rPr lang="en-US" baseline="-25000" dirty="0" smtClean="0"/>
              <a:t>2</a:t>
            </a:r>
            <a:r>
              <a:rPr lang="en-US" dirty="0" smtClean="0"/>
              <a:t>(COOC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CH=C(COOC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  <a:r>
              <a:rPr lang="en-US" baseline="-25000" dirty="0" smtClean="0"/>
              <a:t>2                                                                 </a:t>
            </a:r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en-US" baseline="-25000" dirty="0" smtClean="0"/>
              <a:t>                                                                                                              </a:t>
            </a: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-CH=CH-COOH</a:t>
            </a:r>
          </a:p>
          <a:p>
            <a:pPr marL="0" indent="0">
              <a:buNone/>
            </a:pPr>
            <a:r>
              <a:rPr lang="en-US" baseline="-25000" dirty="0" smtClean="0"/>
              <a:t>                  </a:t>
            </a:r>
          </a:p>
          <a:p>
            <a:pPr marL="0" indent="0">
              <a:buNone/>
            </a:pPr>
            <a:r>
              <a:rPr lang="en-US" baseline="-25000" dirty="0" smtClean="0"/>
              <a:t>  </a:t>
            </a:r>
            <a:endParaRPr lang="en-US" baseline="-25000" dirty="0"/>
          </a:p>
          <a:p>
            <a:pPr marL="0" indent="0">
              <a:buNone/>
            </a:pPr>
            <a:endParaRPr lang="en-US" baseline="-250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773509" y="3891017"/>
            <a:ext cx="2631711" cy="135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629" y="4258954"/>
            <a:ext cx="2651990" cy="1889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3" t="79204" r="37517" b="3320"/>
          <a:stretch/>
        </p:blipFill>
        <p:spPr>
          <a:xfrm>
            <a:off x="4074147" y="3433487"/>
            <a:ext cx="1803042" cy="430175"/>
          </a:xfrm>
          <a:prstGeom prst="rect">
            <a:avLst/>
          </a:prstGeom>
        </p:spPr>
      </p:pic>
      <p:sp>
        <p:nvSpPr>
          <p:cNvPr id="7" name="Isosceles Triangle 6"/>
          <p:cNvSpPr/>
          <p:nvPr/>
        </p:nvSpPr>
        <p:spPr>
          <a:xfrm>
            <a:off x="4327302" y="4500439"/>
            <a:ext cx="450760" cy="3198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Mannich</a:t>
            </a:r>
            <a:r>
              <a:rPr lang="en-US" dirty="0" smtClean="0"/>
              <a:t>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 err="1"/>
              <a:t>Mannich</a:t>
            </a:r>
            <a:r>
              <a:rPr lang="en-US" b="1" dirty="0"/>
              <a:t> reaction</a:t>
            </a:r>
            <a:r>
              <a:rPr lang="en-US" dirty="0"/>
              <a:t> is an organic reaction which consists of an </a:t>
            </a:r>
            <a:r>
              <a:rPr lang="en-US" b="1" dirty="0"/>
              <a:t>amino alkylation</a:t>
            </a:r>
            <a:r>
              <a:rPr lang="en-US" dirty="0"/>
              <a:t> of an acidic proton placed next to a </a:t>
            </a:r>
            <a:r>
              <a:rPr lang="en-US" dirty="0" err="1" smtClean="0"/>
              <a:t>carbonylfunctional</a:t>
            </a:r>
            <a:r>
              <a:rPr lang="en-US" dirty="0" smtClean="0"/>
              <a:t> group</a:t>
            </a:r>
            <a:r>
              <a:rPr lang="en-US" dirty="0"/>
              <a:t> </a:t>
            </a:r>
            <a:r>
              <a:rPr lang="en-US" dirty="0" smtClean="0"/>
              <a:t>by</a:t>
            </a:r>
            <a:r>
              <a:rPr lang="en-US" dirty="0"/>
              <a:t> formaldehyde and a primary or secondary amine or ammonia. The final product is a β-amino-carbonyl </a:t>
            </a:r>
            <a:r>
              <a:rPr lang="en-US" dirty="0" smtClean="0"/>
              <a:t>compound.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850783"/>
            <a:ext cx="9136368" cy="179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96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Cannizzaro’s</a:t>
            </a:r>
            <a:r>
              <a:rPr lang="en-US" dirty="0" smtClean="0"/>
              <a:t>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 err="1"/>
              <a:t>Cannizzaro</a:t>
            </a:r>
            <a:r>
              <a:rPr lang="en-US" b="1" dirty="0"/>
              <a:t> reaction</a:t>
            </a:r>
            <a:r>
              <a:rPr lang="en-US" dirty="0"/>
              <a:t>, named after its discoverer </a:t>
            </a:r>
            <a:r>
              <a:rPr lang="en-US" dirty="0" err="1">
                <a:hlinkClick r:id="rId2" tooltip="Stanislao Cannizzaro"/>
              </a:rPr>
              <a:t>Stanislao</a:t>
            </a:r>
            <a:r>
              <a:rPr lang="en-US" dirty="0">
                <a:hlinkClick r:id="rId2" tooltip="Stanislao Cannizzaro"/>
              </a:rPr>
              <a:t> </a:t>
            </a:r>
            <a:r>
              <a:rPr lang="en-US" dirty="0" err="1">
                <a:hlinkClick r:id="rId2" tooltip="Stanislao Cannizzaro"/>
              </a:rPr>
              <a:t>Cannizzaro</a:t>
            </a:r>
            <a:r>
              <a:rPr lang="en-US" dirty="0"/>
              <a:t>, is a </a:t>
            </a:r>
            <a:r>
              <a:rPr lang="en-US" dirty="0">
                <a:hlinkClick r:id="rId3" tooltip="Chemical reaction"/>
              </a:rPr>
              <a:t>chemical reaction</a:t>
            </a:r>
            <a:r>
              <a:rPr lang="en-US" dirty="0"/>
              <a:t> that involves the </a:t>
            </a:r>
            <a:r>
              <a:rPr lang="en-US" dirty="0">
                <a:hlinkClick r:id="rId4" tooltip="Base (chemistry)"/>
              </a:rPr>
              <a:t>base</a:t>
            </a:r>
            <a:r>
              <a:rPr lang="en-US" dirty="0"/>
              <a:t>-induced </a:t>
            </a:r>
            <a:r>
              <a:rPr lang="en-US" dirty="0">
                <a:hlinkClick r:id="rId5" tooltip="Disproportionation"/>
              </a:rPr>
              <a:t>disproportionation</a:t>
            </a:r>
            <a:r>
              <a:rPr lang="en-US" dirty="0"/>
              <a:t> of two molecules of a non-</a:t>
            </a:r>
            <a:r>
              <a:rPr lang="en-US" dirty="0" err="1">
                <a:hlinkClick r:id="rId6" tooltip="Enol"/>
              </a:rPr>
              <a:t>enolizable</a:t>
            </a:r>
            <a:r>
              <a:rPr lang="en-US" dirty="0"/>
              <a:t> </a:t>
            </a:r>
            <a:r>
              <a:rPr lang="en-US" dirty="0">
                <a:hlinkClick r:id="rId7" tooltip="Aldehyde"/>
              </a:rPr>
              <a:t>aldehyde</a:t>
            </a:r>
            <a:r>
              <a:rPr lang="en-US" dirty="0"/>
              <a:t> to give a </a:t>
            </a:r>
            <a:r>
              <a:rPr lang="en-US" dirty="0">
                <a:hlinkClick r:id="rId8" tooltip="Primary alcohol"/>
              </a:rPr>
              <a:t>primary alcohol</a:t>
            </a:r>
            <a:r>
              <a:rPr lang="en-US" dirty="0"/>
              <a:t> and a </a:t>
            </a:r>
            <a:r>
              <a:rPr lang="en-US" dirty="0">
                <a:hlinkClick r:id="rId9" tooltip="Carboxylic acid"/>
              </a:rPr>
              <a:t>carboxylic </a:t>
            </a:r>
            <a:r>
              <a:rPr lang="en-US" dirty="0" smtClean="0">
                <a:hlinkClick r:id="rId9" tooltip="Carboxylic acid"/>
              </a:rPr>
              <a:t>acid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2 HCHO + </a:t>
            </a:r>
            <a:r>
              <a:rPr lang="en-US" dirty="0" err="1" smtClean="0"/>
              <a:t>NaOH</a:t>
            </a:r>
            <a:r>
              <a:rPr lang="en-US" dirty="0" smtClean="0"/>
              <a:t>                      CH</a:t>
            </a:r>
            <a:r>
              <a:rPr lang="en-US" baseline="-25000" dirty="0" smtClean="0"/>
              <a:t>3</a:t>
            </a:r>
            <a:r>
              <a:rPr lang="en-US" dirty="0" smtClean="0"/>
              <a:t>OH + </a:t>
            </a:r>
            <a:r>
              <a:rPr lang="en-US" dirty="0" err="1" smtClean="0"/>
              <a:t>HCOONa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pt-BR" dirty="0"/>
              <a:t>2 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5</a:t>
            </a:r>
            <a:r>
              <a:rPr lang="pt-BR" dirty="0"/>
              <a:t>CHO + KOH → 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5</a:t>
            </a:r>
            <a:r>
              <a:rPr lang="pt-BR" dirty="0"/>
              <a:t>CH</a:t>
            </a:r>
            <a:r>
              <a:rPr lang="pt-BR" baseline="-25000" dirty="0"/>
              <a:t>2</a:t>
            </a:r>
            <a:r>
              <a:rPr lang="pt-BR" dirty="0"/>
              <a:t>OH + 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5</a:t>
            </a:r>
            <a:r>
              <a:rPr lang="pt-BR" dirty="0"/>
              <a:t>COOK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6119" y="4353059"/>
            <a:ext cx="11590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28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3" y="1545465"/>
            <a:ext cx="9208394" cy="4327301"/>
          </a:xfrm>
        </p:spPr>
      </p:pic>
    </p:spTree>
    <p:extLst>
      <p:ext uri="{BB962C8B-B14F-4D97-AF65-F5344CB8AC3E}">
        <p14:creationId xmlns:p14="http://schemas.microsoft.com/office/powerpoint/2010/main" val="78889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Baeyer- </a:t>
            </a:r>
            <a:r>
              <a:rPr lang="en-US" dirty="0" err="1" smtClean="0"/>
              <a:t>Villinger</a:t>
            </a:r>
            <a:r>
              <a:rPr lang="en-US" dirty="0" smtClean="0"/>
              <a:t> oxidation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Baeyer–</a:t>
            </a:r>
            <a:r>
              <a:rPr lang="en-US" b="1" dirty="0" err="1"/>
              <a:t>Villiger</a:t>
            </a:r>
            <a:r>
              <a:rPr lang="en-US" b="1" dirty="0"/>
              <a:t> oxidation</a:t>
            </a:r>
            <a:r>
              <a:rPr lang="en-US" dirty="0"/>
              <a:t> is an </a:t>
            </a:r>
            <a:r>
              <a:rPr lang="en-US" dirty="0">
                <a:hlinkClick r:id="rId2" tooltip="Organic reaction"/>
              </a:rPr>
              <a:t>organic reaction</a:t>
            </a:r>
            <a:r>
              <a:rPr lang="en-US" dirty="0"/>
              <a:t> that forms an </a:t>
            </a:r>
            <a:r>
              <a:rPr lang="en-US" dirty="0">
                <a:hlinkClick r:id="rId3" tooltip="Ester"/>
              </a:rPr>
              <a:t>ester</a:t>
            </a:r>
            <a:r>
              <a:rPr lang="en-US" dirty="0"/>
              <a:t> from a </a:t>
            </a:r>
            <a:r>
              <a:rPr lang="en-US" dirty="0">
                <a:hlinkClick r:id="rId4" tooltip="Ketone"/>
              </a:rPr>
              <a:t>ketone</a:t>
            </a:r>
            <a:r>
              <a:rPr lang="en-US" dirty="0"/>
              <a:t> or a </a:t>
            </a:r>
            <a:r>
              <a:rPr lang="en-US" dirty="0">
                <a:hlinkClick r:id="rId5" tooltip="Lactone"/>
              </a:rPr>
              <a:t>lactone</a:t>
            </a:r>
            <a:r>
              <a:rPr lang="en-US" dirty="0"/>
              <a:t> from a cyclic ketone, using </a:t>
            </a:r>
            <a:r>
              <a:rPr lang="en-US" dirty="0" err="1">
                <a:hlinkClick r:id="rId6" tooltip="Peroxyacids"/>
              </a:rPr>
              <a:t>peroxyacids</a:t>
            </a:r>
            <a:r>
              <a:rPr lang="en-US" dirty="0"/>
              <a:t> or </a:t>
            </a:r>
            <a:r>
              <a:rPr lang="en-US" dirty="0">
                <a:hlinkClick r:id="rId7" tooltip="Peroxides"/>
              </a:rPr>
              <a:t>peroxides</a:t>
            </a:r>
            <a:r>
              <a:rPr lang="en-US" dirty="0"/>
              <a:t> as the </a:t>
            </a:r>
            <a:r>
              <a:rPr lang="en-US" dirty="0">
                <a:hlinkClick r:id="rId8" tooltip="Oxidant"/>
              </a:rPr>
              <a:t>oxidant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344" y="3154871"/>
            <a:ext cx="7057622" cy="329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Clemmenson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365" y="2033278"/>
            <a:ext cx="8596668" cy="3880773"/>
          </a:xfrm>
        </p:spPr>
        <p:txBody>
          <a:bodyPr/>
          <a:lstStyle/>
          <a:p>
            <a:r>
              <a:rPr lang="en-US" b="1" dirty="0" err="1"/>
              <a:t>Clemmensen</a:t>
            </a:r>
            <a:r>
              <a:rPr lang="en-US" b="1" dirty="0"/>
              <a:t> reduction</a:t>
            </a:r>
            <a:r>
              <a:rPr lang="en-US" dirty="0"/>
              <a:t> is a </a:t>
            </a:r>
            <a:r>
              <a:rPr lang="en-US" dirty="0">
                <a:hlinkClick r:id="rId2" tooltip="Chemical reaction"/>
              </a:rPr>
              <a:t>chemical reaction</a:t>
            </a:r>
            <a:r>
              <a:rPr lang="en-US" dirty="0"/>
              <a:t> described as a </a:t>
            </a:r>
            <a:r>
              <a:rPr lang="en-US" dirty="0">
                <a:hlinkClick r:id="rId3" tooltip="Redox"/>
              </a:rPr>
              <a:t>reduction</a:t>
            </a:r>
            <a:r>
              <a:rPr lang="en-US" dirty="0"/>
              <a:t> of </a:t>
            </a:r>
            <a:r>
              <a:rPr lang="en-US" dirty="0">
                <a:hlinkClick r:id="rId4" tooltip="Ketone"/>
              </a:rPr>
              <a:t>ketones</a:t>
            </a:r>
            <a:r>
              <a:rPr lang="en-US" dirty="0"/>
              <a:t> (or </a:t>
            </a:r>
            <a:r>
              <a:rPr lang="en-US" dirty="0">
                <a:hlinkClick r:id="rId5" tooltip="Aldehyde"/>
              </a:rPr>
              <a:t>aldehydes</a:t>
            </a:r>
            <a:r>
              <a:rPr lang="en-US" dirty="0"/>
              <a:t>) to </a:t>
            </a:r>
            <a:r>
              <a:rPr lang="en-US" dirty="0">
                <a:hlinkClick r:id="rId6" tooltip="Alkane"/>
              </a:rPr>
              <a:t>alkanes</a:t>
            </a:r>
            <a:r>
              <a:rPr lang="en-US" dirty="0"/>
              <a:t> using </a:t>
            </a:r>
            <a:r>
              <a:rPr lang="en-US" dirty="0">
                <a:hlinkClick r:id="rId7" tooltip="Zinc"/>
              </a:rPr>
              <a:t>zinc</a:t>
            </a:r>
            <a:r>
              <a:rPr lang="en-US" dirty="0"/>
              <a:t> </a:t>
            </a:r>
            <a:r>
              <a:rPr lang="en-US" dirty="0">
                <a:hlinkClick r:id="rId8" tooltip="Amalgam (chemistry)"/>
              </a:rPr>
              <a:t>amalgam</a:t>
            </a:r>
            <a:r>
              <a:rPr lang="en-US" dirty="0"/>
              <a:t> and concentrated </a:t>
            </a:r>
            <a:r>
              <a:rPr lang="en-US" dirty="0">
                <a:hlinkClick r:id="rId9" tooltip="Hydrochloric acid"/>
              </a:rPr>
              <a:t>hydrochloric acid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88" y="3387144"/>
            <a:ext cx="6851560" cy="117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36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Wolf-</a:t>
            </a:r>
            <a:r>
              <a:rPr lang="en-US" dirty="0" err="1" smtClean="0"/>
              <a:t>Kishner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reduction of aldehydes and ketones to alkanes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Condensation of the carbonyl compound with hydrazine forms the </a:t>
            </a:r>
            <a:r>
              <a:rPr lang="en-US" dirty="0" err="1"/>
              <a:t>hydrazone</a:t>
            </a:r>
            <a:r>
              <a:rPr lang="en-US" dirty="0"/>
              <a:t>, and treatment with base induces the reduction of the carbon coupled with oxidation of the hydrazine to gaseous nitrogen, to yield the corresponding alkane.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" y="3940935"/>
            <a:ext cx="8603088" cy="210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9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with LiAlH</a:t>
            </a:r>
            <a:r>
              <a:rPr lang="en-US" baseline="-25000" dirty="0" smtClean="0"/>
              <a:t>4</a:t>
            </a:r>
            <a:r>
              <a:rPr lang="en-US" dirty="0" smtClean="0"/>
              <a:t>/NaBH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Aldehydes and ketones are most readily reduced with hydride reagents</a:t>
            </a:r>
          </a:p>
          <a:p>
            <a:r>
              <a:rPr lang="en-US" dirty="0"/>
              <a:t>The reducing agents LiAlH</a:t>
            </a:r>
            <a:r>
              <a:rPr lang="en-US" baseline="-25000" dirty="0"/>
              <a:t>4</a:t>
            </a:r>
            <a:r>
              <a:rPr lang="en-US" dirty="0"/>
              <a:t> and NaBH</a:t>
            </a:r>
            <a:r>
              <a:rPr lang="en-US" baseline="-25000" dirty="0"/>
              <a:t>4</a:t>
            </a:r>
            <a:r>
              <a:rPr lang="en-US" dirty="0"/>
              <a:t> act as a source of 4 x H</a:t>
            </a:r>
            <a:r>
              <a:rPr lang="en-US" baseline="30000" dirty="0"/>
              <a:t>-</a:t>
            </a:r>
            <a:r>
              <a:rPr lang="en-US" dirty="0"/>
              <a:t> (hydride ion)</a:t>
            </a:r>
          </a:p>
          <a:p>
            <a:r>
              <a:rPr lang="en-US" dirty="0"/>
              <a:t>Overall 2 H atoms are added across the </a:t>
            </a:r>
            <a:r>
              <a:rPr lang="en-US" b="1" dirty="0"/>
              <a:t>C=O</a:t>
            </a:r>
            <a:r>
              <a:rPr lang="en-US" dirty="0"/>
              <a:t> to give </a:t>
            </a:r>
            <a:r>
              <a:rPr lang="en-US" b="1" dirty="0"/>
              <a:t>H</a:t>
            </a:r>
            <a:r>
              <a:rPr lang="en-US" dirty="0"/>
              <a:t>-</a:t>
            </a:r>
            <a:r>
              <a:rPr lang="en-US" b="1" dirty="0"/>
              <a:t>C-O</a:t>
            </a:r>
            <a:r>
              <a:rPr lang="en-US" dirty="0"/>
              <a:t>-</a:t>
            </a:r>
            <a:r>
              <a:rPr lang="en-US" b="1" dirty="0"/>
              <a:t>H</a:t>
            </a:r>
            <a:endParaRPr lang="en-US" dirty="0"/>
          </a:p>
          <a:p>
            <a:r>
              <a:rPr lang="en-US" dirty="0"/>
              <a:t>Hydride reacts with the carbonyl group, </a:t>
            </a:r>
            <a:r>
              <a:rPr lang="en-US" b="1" dirty="0"/>
              <a:t>C=O</a:t>
            </a:r>
            <a:r>
              <a:rPr lang="en-US" dirty="0"/>
              <a:t>, in aldehydes or ketones to give alcohols.</a:t>
            </a:r>
          </a:p>
          <a:p>
            <a:r>
              <a:rPr lang="en-US" dirty="0"/>
              <a:t>The substituents on the carbonyl dictate the nature of the product alcohol.</a:t>
            </a:r>
          </a:p>
          <a:p>
            <a:r>
              <a:rPr lang="en-US" dirty="0"/>
              <a:t>Reduction of  </a:t>
            </a:r>
            <a:r>
              <a:rPr lang="en-US" dirty="0" err="1"/>
              <a:t>methanal</a:t>
            </a:r>
            <a:r>
              <a:rPr lang="en-US" dirty="0"/>
              <a:t> (formaldehyde) gives </a:t>
            </a:r>
            <a:r>
              <a:rPr lang="en-US" b="1" dirty="0"/>
              <a:t>methanol</a:t>
            </a:r>
            <a:r>
              <a:rPr lang="en-US" dirty="0"/>
              <a:t>.</a:t>
            </a:r>
          </a:p>
          <a:p>
            <a:r>
              <a:rPr lang="en-US" dirty="0"/>
              <a:t>Reduction of other aldehydes gives </a:t>
            </a:r>
            <a:r>
              <a:rPr lang="en-US" b="1" dirty="0"/>
              <a:t>primary</a:t>
            </a:r>
            <a:r>
              <a:rPr lang="en-US" dirty="0"/>
              <a:t> alcohols.</a:t>
            </a:r>
          </a:p>
          <a:p>
            <a:r>
              <a:rPr lang="en-US" dirty="0"/>
              <a:t>Reduction of ketones gives </a:t>
            </a:r>
            <a:r>
              <a:rPr lang="en-US" b="1" dirty="0"/>
              <a:t>secondary </a:t>
            </a:r>
            <a:r>
              <a:rPr lang="en-US" dirty="0"/>
              <a:t>alcohols.</a:t>
            </a:r>
          </a:p>
          <a:p>
            <a:r>
              <a:rPr lang="en-US" dirty="0"/>
              <a:t>The acidic work-up converts an intermediate metal </a:t>
            </a:r>
            <a:r>
              <a:rPr lang="en-US" dirty="0" err="1"/>
              <a:t>alkoxide</a:t>
            </a:r>
            <a:r>
              <a:rPr lang="en-US" dirty="0"/>
              <a:t> salt into the desired alcohol via a simple acid base reaction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8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002" y="1619676"/>
            <a:ext cx="4807853" cy="4613568"/>
          </a:xfrm>
        </p:spPr>
        <p:txBody>
          <a:bodyPr>
            <a:normAutofit/>
          </a:bodyPr>
          <a:lstStyle/>
          <a:p>
            <a:r>
              <a:rPr lang="en-US" b="1" dirty="0"/>
              <a:t>Step 1: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nucleophilic</a:t>
            </a:r>
            <a:r>
              <a:rPr lang="en-US" dirty="0"/>
              <a:t> H in the hydride reagent adds to the electrophilic C in the polar carbonyl group in the aldehyde, electrons from the </a:t>
            </a:r>
            <a:r>
              <a:rPr lang="en-US" b="1" dirty="0"/>
              <a:t>C=O</a:t>
            </a:r>
            <a:r>
              <a:rPr lang="en-US" dirty="0"/>
              <a:t> move to the O creating an intermediate metal </a:t>
            </a:r>
            <a:r>
              <a:rPr lang="en-US" dirty="0" err="1"/>
              <a:t>alkoxide</a:t>
            </a:r>
            <a:r>
              <a:rPr lang="en-US" dirty="0"/>
              <a:t> complex.  </a:t>
            </a:r>
            <a:br>
              <a:rPr lang="en-US" dirty="0"/>
            </a:br>
            <a:endParaRPr lang="en-US" dirty="0" smtClean="0"/>
          </a:p>
          <a:p>
            <a:r>
              <a:rPr lang="en-US" b="1" dirty="0"/>
              <a:t>Step 2: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This is the  work-up step, a simple acid/base reaction. Protonation of the </a:t>
            </a:r>
            <a:r>
              <a:rPr lang="en-US" dirty="0" err="1"/>
              <a:t>alkoxide</a:t>
            </a:r>
            <a:r>
              <a:rPr lang="en-US" dirty="0"/>
              <a:t> oxygen creates the primary alcohol product from the intermediate complex.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798" y="1197605"/>
            <a:ext cx="2807593" cy="491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8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Meerwein-Ponndorf-Verley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 err="1"/>
              <a:t>Meerwein</a:t>
            </a:r>
            <a:r>
              <a:rPr lang="en-US" b="1" dirty="0"/>
              <a:t>–</a:t>
            </a:r>
            <a:r>
              <a:rPr lang="en-US" b="1" dirty="0" err="1"/>
              <a:t>Ponndorf</a:t>
            </a:r>
            <a:r>
              <a:rPr lang="en-US" b="1" dirty="0"/>
              <a:t>–</a:t>
            </a:r>
            <a:r>
              <a:rPr lang="en-US" b="1" dirty="0" err="1"/>
              <a:t>Verley</a:t>
            </a:r>
            <a:r>
              <a:rPr lang="en-US" b="1" dirty="0"/>
              <a:t> (MPV) reduction</a:t>
            </a:r>
            <a:r>
              <a:rPr lang="en-US" dirty="0"/>
              <a:t> in </a:t>
            </a:r>
            <a:r>
              <a:rPr lang="en-US" dirty="0">
                <a:hlinkClick r:id="rId2" tooltip="Organic chemistry"/>
              </a:rPr>
              <a:t>organic chemistry</a:t>
            </a:r>
            <a:r>
              <a:rPr lang="en-US" dirty="0"/>
              <a:t> is the </a:t>
            </a:r>
            <a:r>
              <a:rPr lang="en-US" dirty="0">
                <a:hlinkClick r:id="rId3" tooltip="Organic reduction"/>
              </a:rPr>
              <a:t>reduction</a:t>
            </a:r>
            <a:r>
              <a:rPr lang="en-US" dirty="0"/>
              <a:t> of </a:t>
            </a:r>
            <a:r>
              <a:rPr lang="en-US" dirty="0">
                <a:hlinkClick r:id="rId4" tooltip="Ketone"/>
              </a:rPr>
              <a:t>ketones</a:t>
            </a:r>
            <a:r>
              <a:rPr lang="en-US" dirty="0"/>
              <a:t> and </a:t>
            </a:r>
            <a:r>
              <a:rPr lang="en-US" dirty="0">
                <a:hlinkClick r:id="rId5" tooltip="Aldehyde"/>
              </a:rPr>
              <a:t>aldehydes</a:t>
            </a:r>
            <a:r>
              <a:rPr lang="en-US" dirty="0"/>
              <a:t> to their corresponding </a:t>
            </a:r>
            <a:r>
              <a:rPr lang="en-US" dirty="0">
                <a:hlinkClick r:id="rId6" tooltip="Alcohol"/>
              </a:rPr>
              <a:t>alcohols</a:t>
            </a:r>
            <a:r>
              <a:rPr lang="en-US" dirty="0"/>
              <a:t> utilizing </a:t>
            </a:r>
            <a:r>
              <a:rPr lang="en-US" dirty="0" err="1"/>
              <a:t>aluminium</a:t>
            </a:r>
            <a:r>
              <a:rPr lang="en-US" dirty="0"/>
              <a:t> </a:t>
            </a:r>
            <a:r>
              <a:rPr lang="en-US" dirty="0" err="1">
                <a:hlinkClick r:id="rId7" tooltip="Alkoxide"/>
              </a:rPr>
              <a:t>alkoxide</a:t>
            </a:r>
            <a:r>
              <a:rPr lang="en-US" dirty="0"/>
              <a:t> catalysis in the presence of a sacrificial alcohol.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857633"/>
            <a:ext cx="9697792" cy="135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5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Aldehydes and ketones are compound containing carbonyl groups (&gt;C=O)</a:t>
            </a:r>
          </a:p>
          <a:p>
            <a:r>
              <a:rPr lang="en-US" dirty="0" smtClean="0"/>
              <a:t>In aldehyde the CO group is linked either to two H atoms or to one H atom and one alkyl or aryl group.</a:t>
            </a:r>
          </a:p>
          <a:p>
            <a:r>
              <a:rPr lang="en-US" dirty="0" smtClean="0"/>
              <a:t>In ketones CO group is linked to two alkyl or aryl group.</a:t>
            </a:r>
          </a:p>
          <a:p>
            <a:r>
              <a:rPr lang="en-US" dirty="0" smtClean="0"/>
              <a:t>General formula of aldehyde 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R-CHO</a:t>
            </a:r>
          </a:p>
          <a:p>
            <a:r>
              <a:rPr lang="en-US" dirty="0" smtClean="0"/>
              <a:t>General formula of ketones :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R-CO-R’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7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of </a:t>
            </a:r>
            <a:r>
              <a:rPr lang="en-US" dirty="0" err="1" smtClean="0"/>
              <a:t>Grignad</a:t>
            </a:r>
            <a:r>
              <a:rPr lang="en-US" dirty="0" smtClean="0"/>
              <a:t> reagent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Grignard </a:t>
            </a:r>
            <a:r>
              <a:rPr lang="en-US" dirty="0">
                <a:hlinkClick r:id="rId2"/>
              </a:rPr>
              <a:t>reagents</a:t>
            </a:r>
            <a:r>
              <a:rPr lang="en-US" dirty="0"/>
              <a:t> react with the carbonyl group, </a:t>
            </a:r>
            <a:r>
              <a:rPr lang="en-US" b="1" dirty="0"/>
              <a:t>C=O</a:t>
            </a:r>
            <a:r>
              <a:rPr lang="en-US" dirty="0"/>
              <a:t>, in aldehydes or ketones to give alcohols.</a:t>
            </a:r>
          </a:p>
          <a:p>
            <a:r>
              <a:rPr lang="en-US" dirty="0"/>
              <a:t>The substituents on the carbonyl dictate the nature of the product alcohol.</a:t>
            </a:r>
          </a:p>
          <a:p>
            <a:r>
              <a:rPr lang="en-US" dirty="0"/>
              <a:t>Addition to </a:t>
            </a:r>
            <a:r>
              <a:rPr lang="en-US" dirty="0" err="1"/>
              <a:t>methanal</a:t>
            </a:r>
            <a:r>
              <a:rPr lang="en-US" dirty="0"/>
              <a:t> (formaldehyde) gives </a:t>
            </a:r>
            <a:r>
              <a:rPr lang="en-US" b="1" dirty="0"/>
              <a:t>primary</a:t>
            </a:r>
            <a:r>
              <a:rPr lang="en-US" dirty="0"/>
              <a:t> alcohols.</a:t>
            </a:r>
          </a:p>
          <a:p>
            <a:r>
              <a:rPr lang="en-US" dirty="0"/>
              <a:t>Addition to other aldehydes gives </a:t>
            </a:r>
            <a:r>
              <a:rPr lang="en-US" b="1" dirty="0"/>
              <a:t>secondary</a:t>
            </a:r>
            <a:r>
              <a:rPr lang="en-US" dirty="0"/>
              <a:t> alcohols.</a:t>
            </a:r>
          </a:p>
          <a:p>
            <a:r>
              <a:rPr lang="en-US" dirty="0"/>
              <a:t>Addition to ketones gives </a:t>
            </a:r>
            <a:r>
              <a:rPr lang="en-US" b="1" dirty="0"/>
              <a:t>tertiary</a:t>
            </a:r>
            <a:r>
              <a:rPr lang="en-US" dirty="0"/>
              <a:t> alcohols.</a:t>
            </a:r>
          </a:p>
          <a:p>
            <a:r>
              <a:rPr lang="en-US" dirty="0"/>
              <a:t>The acidic work-up converts an intermediate metal </a:t>
            </a:r>
            <a:r>
              <a:rPr lang="en-US" dirty="0" err="1"/>
              <a:t>alkoxide</a:t>
            </a:r>
            <a:r>
              <a:rPr lang="en-US" dirty="0"/>
              <a:t> salt into the desired alcohol via a simple acid base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4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22739"/>
            <a:ext cx="4216638" cy="441862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Step 1: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nucleophilic</a:t>
            </a:r>
            <a:r>
              <a:rPr lang="en-US" dirty="0"/>
              <a:t> C in the organometallic reagent adds to the electrophilic C in the polar carbonyl group, electrons from the </a:t>
            </a:r>
            <a:r>
              <a:rPr lang="en-US" b="1" dirty="0"/>
              <a:t>C=O</a:t>
            </a:r>
            <a:r>
              <a:rPr lang="en-US" dirty="0"/>
              <a:t> move to the electronegative O creating an intermediate metal </a:t>
            </a:r>
            <a:r>
              <a:rPr lang="en-US" dirty="0" err="1"/>
              <a:t>alkoxide</a:t>
            </a:r>
            <a:r>
              <a:rPr lang="en-US" dirty="0"/>
              <a:t> complex</a:t>
            </a:r>
            <a:r>
              <a:rPr lang="en-US" dirty="0" smtClean="0"/>
              <a:t>.</a:t>
            </a:r>
          </a:p>
          <a:p>
            <a:r>
              <a:rPr lang="en-US" dirty="0"/>
              <a:t>Step 2: </a:t>
            </a:r>
          </a:p>
          <a:p>
            <a:pPr marL="0" indent="0" algn="ctr">
              <a:buNone/>
            </a:pPr>
            <a:r>
              <a:rPr lang="en-US" dirty="0" smtClean="0"/>
              <a:t>     This </a:t>
            </a:r>
            <a:r>
              <a:rPr lang="en-US" dirty="0"/>
              <a:t>is the  work-up step, a simple acid / base reaction. Protonation of the </a:t>
            </a:r>
            <a:r>
              <a:rPr lang="en-US" dirty="0" err="1" smtClean="0"/>
              <a:t>alkoxide</a:t>
            </a:r>
            <a:r>
              <a:rPr lang="en-US" dirty="0" smtClean="0"/>
              <a:t> </a:t>
            </a:r>
            <a:r>
              <a:rPr lang="en-US" dirty="0"/>
              <a:t>oxygen creates the alcohol product from the intermediate complex.</a:t>
            </a:r>
          </a:p>
          <a:p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276" y="1493949"/>
            <a:ext cx="3606085" cy="436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5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Reimer-</a:t>
            </a:r>
            <a:r>
              <a:rPr lang="en-US" dirty="0" err="1" smtClean="0"/>
              <a:t>Tiemann</a:t>
            </a:r>
            <a:r>
              <a:rPr lang="en-US" dirty="0" smtClean="0"/>
              <a:t>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Reimer–</a:t>
            </a:r>
            <a:r>
              <a:rPr lang="en-US" b="1" dirty="0" err="1"/>
              <a:t>Tiemann</a:t>
            </a:r>
            <a:r>
              <a:rPr lang="en-US" b="1" dirty="0"/>
              <a:t> reaction</a:t>
            </a:r>
            <a:r>
              <a:rPr lang="en-US" dirty="0"/>
              <a:t> is a </a:t>
            </a:r>
            <a:r>
              <a:rPr lang="en-US" dirty="0">
                <a:hlinkClick r:id="rId2" tooltip="Chemical reaction"/>
              </a:rPr>
              <a:t>chemical reaction</a:t>
            </a:r>
            <a:r>
              <a:rPr lang="en-US" dirty="0"/>
              <a:t> used for the </a:t>
            </a:r>
            <a:r>
              <a:rPr lang="en-US" dirty="0" err="1">
                <a:hlinkClick r:id="rId3" tooltip="Arene substitution pattern"/>
              </a:rPr>
              <a:t>ortho</a:t>
            </a:r>
            <a:r>
              <a:rPr lang="en-US" dirty="0" err="1"/>
              <a:t>-</a:t>
            </a:r>
            <a:r>
              <a:rPr lang="en-US" dirty="0" err="1">
                <a:hlinkClick r:id="rId4" tooltip="Formylation reaction"/>
              </a:rPr>
              <a:t>formylation</a:t>
            </a:r>
            <a:r>
              <a:rPr lang="en-US" dirty="0"/>
              <a:t> of </a:t>
            </a:r>
            <a:r>
              <a:rPr lang="en-US" dirty="0">
                <a:hlinkClick r:id="rId5" tooltip="Phenol"/>
              </a:rPr>
              <a:t>phenols</a:t>
            </a:r>
            <a:r>
              <a:rPr lang="en-US" dirty="0" smtClean="0"/>
              <a:t>;</a:t>
            </a:r>
            <a:r>
              <a:rPr lang="en-US" dirty="0"/>
              <a:t> with the simplest example being the conversion of </a:t>
            </a:r>
            <a:r>
              <a:rPr lang="en-US" dirty="0">
                <a:hlinkClick r:id="rId5" tooltip="Phenol"/>
              </a:rPr>
              <a:t>phenol</a:t>
            </a:r>
            <a:r>
              <a:rPr lang="en-US" dirty="0"/>
              <a:t> to </a:t>
            </a:r>
            <a:r>
              <a:rPr lang="en-US" dirty="0" err="1">
                <a:hlinkClick r:id="rId6" tooltip="Salicylaldehyde"/>
              </a:rPr>
              <a:t>salicylaldehyde</a:t>
            </a:r>
            <a:r>
              <a:rPr lang="en-US" dirty="0"/>
              <a:t>.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2" y="3606084"/>
            <a:ext cx="5164427" cy="194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9403"/>
            <a:ext cx="8596668" cy="4701959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4" y="1432360"/>
            <a:ext cx="7831568" cy="478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24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Beckmann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acid-catalyzed conversion of an </a:t>
            </a:r>
            <a:r>
              <a:rPr lang="en-US" b="1" dirty="0" err="1"/>
              <a:t>oxime</a:t>
            </a:r>
            <a:r>
              <a:rPr lang="en-US" b="1" dirty="0"/>
              <a:t> </a:t>
            </a:r>
            <a:r>
              <a:rPr lang="en-US" dirty="0"/>
              <a:t>into an </a:t>
            </a:r>
            <a:r>
              <a:rPr lang="en-US" dirty="0">
                <a:hlinkClick r:id="rId2" tooltip="Amides"/>
              </a:rPr>
              <a:t>amide </a:t>
            </a:r>
            <a:r>
              <a:rPr lang="en-US" dirty="0"/>
              <a:t>is known as </a:t>
            </a:r>
            <a:r>
              <a:rPr lang="en-US" i="1" dirty="0"/>
              <a:t>Beckmann </a:t>
            </a:r>
            <a:r>
              <a:rPr lang="en-US" i="1" dirty="0" smtClean="0"/>
              <a:t>rearrangement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526" y="3374264"/>
            <a:ext cx="6838682" cy="211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0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en-US" dirty="0" smtClean="0"/>
              <a:t>Mechanism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87" y="488109"/>
            <a:ext cx="9156879" cy="5847009"/>
          </a:xfrm>
        </p:spPr>
      </p:pic>
    </p:spTree>
    <p:extLst>
      <p:ext uri="{BB962C8B-B14F-4D97-AF65-F5344CB8AC3E}">
        <p14:creationId xmlns:p14="http://schemas.microsoft.com/office/powerpoint/2010/main" val="177993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808" y="1789612"/>
            <a:ext cx="4600060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80407" y="3519127"/>
            <a:ext cx="2928015" cy="147088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Dr S. </a:t>
            </a:r>
            <a:r>
              <a:rPr lang="en-US" dirty="0" err="1" smtClean="0"/>
              <a:t>Sreelatha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Department of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3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Carbonyl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carbon and oxygen in CO group are sp</a:t>
            </a:r>
            <a:r>
              <a:rPr lang="en-US" baseline="30000" dirty="0" smtClean="0"/>
              <a:t>2</a:t>
            </a:r>
            <a:r>
              <a:rPr lang="en-US" baseline="30000" dirty="0"/>
              <a:t> </a:t>
            </a:r>
            <a:r>
              <a:rPr lang="en-US" dirty="0"/>
              <a:t> </a:t>
            </a:r>
            <a:r>
              <a:rPr lang="en-US" dirty="0" smtClean="0"/>
              <a:t>hybridized.</a:t>
            </a:r>
          </a:p>
          <a:p>
            <a:r>
              <a:rPr lang="en-US" dirty="0" smtClean="0"/>
              <a:t>The carbon atom forms three </a:t>
            </a:r>
            <a:r>
              <a:rPr lang="el-GR" dirty="0" smtClean="0"/>
              <a:t>σ</a:t>
            </a:r>
            <a:r>
              <a:rPr lang="en-US" dirty="0" smtClean="0"/>
              <a:t> bond at 120</a:t>
            </a:r>
            <a:r>
              <a:rPr lang="en-US" baseline="30000" dirty="0" smtClean="0"/>
              <a:t>o </a:t>
            </a:r>
            <a:r>
              <a:rPr lang="en-US" dirty="0" smtClean="0"/>
              <a:t>to each other.</a:t>
            </a:r>
          </a:p>
          <a:p>
            <a:r>
              <a:rPr lang="en-US" dirty="0" smtClean="0"/>
              <a:t>The double bond between carbon and oxygen contain a </a:t>
            </a:r>
            <a:r>
              <a:rPr lang="el-GR" dirty="0" smtClean="0"/>
              <a:t>σ</a:t>
            </a:r>
            <a:r>
              <a:rPr lang="en-US" dirty="0" smtClean="0"/>
              <a:t> and a bond</a:t>
            </a:r>
          </a:p>
          <a:p>
            <a:r>
              <a:rPr lang="en-US" dirty="0" smtClean="0"/>
              <a:t>The </a:t>
            </a:r>
            <a:r>
              <a:rPr lang="en-US" dirty="0"/>
              <a:t>∏ </a:t>
            </a:r>
            <a:r>
              <a:rPr lang="en-US" dirty="0" smtClean="0"/>
              <a:t>electron cloud is displaced towards the oxygen atom. This causes </a:t>
            </a:r>
            <a:r>
              <a:rPr lang="en-US" dirty="0" err="1" smtClean="0"/>
              <a:t>polarisation</a:t>
            </a:r>
            <a:r>
              <a:rPr lang="en-US" dirty="0" smtClean="0"/>
              <a:t> in the carbonyl group (2.3-2.8 D)</a:t>
            </a:r>
          </a:p>
        </p:txBody>
      </p:sp>
    </p:spTree>
    <p:extLst>
      <p:ext uri="{BB962C8B-B14F-4D97-AF65-F5344CB8AC3E}">
        <p14:creationId xmlns:p14="http://schemas.microsoft.com/office/powerpoint/2010/main" val="138459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Acidity of </a:t>
            </a:r>
            <a:r>
              <a:rPr lang="el-GR" dirty="0" smtClean="0"/>
              <a:t>α</a:t>
            </a:r>
            <a:r>
              <a:rPr lang="en-US" dirty="0" smtClean="0"/>
              <a:t>- </a:t>
            </a:r>
            <a:r>
              <a:rPr lang="en-US" dirty="0" err="1" smtClean="0"/>
              <a:t>Hydrogens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-Hydrogen of aldehyde and ketones are acidic.ie, they can be released as a  protons.</a:t>
            </a:r>
          </a:p>
          <a:p>
            <a:r>
              <a:rPr lang="en-US" dirty="0" smtClean="0"/>
              <a:t>This acidity is due to the fact that anion formed by the release of the </a:t>
            </a:r>
            <a:r>
              <a:rPr lang="el-GR" dirty="0"/>
              <a:t>α</a:t>
            </a:r>
            <a:r>
              <a:rPr lang="en-US" dirty="0"/>
              <a:t>-Hydrogen </a:t>
            </a:r>
            <a:r>
              <a:rPr lang="en-US" dirty="0" smtClean="0"/>
              <a:t>as a proton is stabilized by resonance.</a:t>
            </a:r>
          </a:p>
        </p:txBody>
      </p:sp>
    </p:spTree>
    <p:extLst>
      <p:ext uri="{BB962C8B-B14F-4D97-AF65-F5344CB8AC3E}">
        <p14:creationId xmlns:p14="http://schemas.microsoft.com/office/powerpoint/2010/main" val="33471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Witting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19677"/>
            <a:ext cx="8596668" cy="3880773"/>
          </a:xfrm>
        </p:spPr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Wittig reaction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is a </a:t>
            </a:r>
            <a:r>
              <a:rPr lang="en-US" dirty="0">
                <a:hlinkClick r:id="rId2" tooltip="Chemical reaction"/>
              </a:rPr>
              <a:t>chemical reaction</a:t>
            </a:r>
            <a:r>
              <a:rPr lang="en-US" dirty="0"/>
              <a:t> of an </a:t>
            </a:r>
            <a:r>
              <a:rPr lang="en-US" dirty="0">
                <a:hlinkClick r:id="rId3" tooltip="Aldehyde"/>
              </a:rPr>
              <a:t>aldehyde</a:t>
            </a:r>
            <a:r>
              <a:rPr lang="en-US" dirty="0"/>
              <a:t> or </a:t>
            </a:r>
            <a:r>
              <a:rPr lang="en-US" dirty="0">
                <a:hlinkClick r:id="rId4" tooltip="Ketone"/>
              </a:rPr>
              <a:t>ketone</a:t>
            </a:r>
            <a:r>
              <a:rPr lang="en-US" dirty="0"/>
              <a:t> with a </a:t>
            </a:r>
            <a:r>
              <a:rPr lang="en-US" dirty="0" err="1"/>
              <a:t>triphenyl</a:t>
            </a:r>
            <a:r>
              <a:rPr lang="en-US" dirty="0"/>
              <a:t> </a:t>
            </a:r>
            <a:r>
              <a:rPr lang="en-US" dirty="0" err="1" smtClean="0">
                <a:hlinkClick r:id="rId5"/>
              </a:rPr>
              <a:t>phosphonium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>
                <a:hlinkClick r:id="rId5"/>
              </a:rPr>
              <a:t>ylide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to give an </a:t>
            </a:r>
            <a:r>
              <a:rPr lang="en-US" dirty="0">
                <a:hlinkClick r:id="rId6" tooltip="Alkene"/>
              </a:rPr>
              <a:t>alkene</a:t>
            </a:r>
            <a:r>
              <a:rPr lang="en-US" dirty="0"/>
              <a:t> and </a:t>
            </a:r>
            <a:r>
              <a:rPr lang="en-US" dirty="0" err="1">
                <a:hlinkClick r:id="rId7" tooltip="Triphenylphosphine oxide"/>
              </a:rPr>
              <a:t>triphenylphosphine</a:t>
            </a:r>
            <a:r>
              <a:rPr lang="en-US" dirty="0">
                <a:hlinkClick r:id="rId7" tooltip="Triphenylphosphine oxide"/>
              </a:rPr>
              <a:t> oxide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45" y="4215753"/>
            <a:ext cx="7714445" cy="108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5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44759" y="1465130"/>
            <a:ext cx="5581799" cy="4768245"/>
          </a:xfrm>
        </p:spPr>
        <p:txBody>
          <a:bodyPr/>
          <a:lstStyle/>
          <a:p>
            <a:r>
              <a:rPr lang="en-US" b="1" dirty="0"/>
              <a:t>Step 1: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nucleophilic</a:t>
            </a:r>
            <a:r>
              <a:rPr lang="en-US" dirty="0"/>
              <a:t> C of the </a:t>
            </a:r>
            <a:r>
              <a:rPr lang="en-US" dirty="0" err="1"/>
              <a:t>ylid</a:t>
            </a:r>
            <a:r>
              <a:rPr lang="en-US" dirty="0"/>
              <a:t> Wittig reagent adds to the electrophilic C in the polar carbonyl group, electrons from the </a:t>
            </a:r>
            <a:r>
              <a:rPr lang="en-US" b="1" dirty="0"/>
              <a:t>C=O</a:t>
            </a:r>
            <a:r>
              <a:rPr lang="en-US" dirty="0"/>
              <a:t> π bond are used to form a σ bond to the +</a:t>
            </a:r>
            <a:r>
              <a:rPr lang="en-US" dirty="0" err="1"/>
              <a:t>ve</a:t>
            </a:r>
            <a:r>
              <a:rPr lang="en-US" dirty="0"/>
              <a:t> P atom. This creates a cyclic </a:t>
            </a:r>
            <a:r>
              <a:rPr lang="en-US" dirty="0" err="1"/>
              <a:t>intermeiate</a:t>
            </a:r>
            <a:r>
              <a:rPr lang="en-US" dirty="0"/>
              <a:t> called an </a:t>
            </a:r>
            <a:r>
              <a:rPr lang="en-US" b="1" dirty="0" err="1"/>
              <a:t>oxaphosphetane</a:t>
            </a:r>
            <a:r>
              <a:rPr lang="en-US" dirty="0" smtClean="0"/>
              <a:t>.</a:t>
            </a:r>
          </a:p>
          <a:p>
            <a:r>
              <a:rPr lang="en-US" b="1" dirty="0"/>
              <a:t>Step 2: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Decomposition of the intermediate by breaking the </a:t>
            </a:r>
            <a:r>
              <a:rPr lang="en-US" b="1" dirty="0"/>
              <a:t>C-</a:t>
            </a:r>
            <a:r>
              <a:rPr lang="en-US" b="1" dirty="0" err="1"/>
              <a:t>P</a:t>
            </a:r>
            <a:r>
              <a:rPr lang="en-US" dirty="0" err="1"/>
              <a:t>and</a:t>
            </a:r>
            <a:r>
              <a:rPr lang="en-US" dirty="0"/>
              <a:t> </a:t>
            </a:r>
            <a:r>
              <a:rPr lang="en-US" b="1" dirty="0"/>
              <a:t>C-O</a:t>
            </a:r>
            <a:r>
              <a:rPr lang="en-US" dirty="0"/>
              <a:t> σ bonds leads to the formation of the </a:t>
            </a:r>
            <a:r>
              <a:rPr lang="en-US" b="1" dirty="0"/>
              <a:t>C=C</a:t>
            </a:r>
            <a:r>
              <a:rPr lang="en-US" dirty="0"/>
              <a:t> π bond of the alkene and </a:t>
            </a:r>
            <a:r>
              <a:rPr lang="en-US" dirty="0" err="1"/>
              <a:t>triphenyl</a:t>
            </a:r>
            <a:r>
              <a:rPr lang="en-US" dirty="0"/>
              <a:t> phosphine oxide.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83" y="999236"/>
            <a:ext cx="2595699" cy="54569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65961" y="5525037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+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Perkin reaction</a:t>
            </a:r>
            <a:r>
              <a:rPr lang="en-US" dirty="0"/>
              <a:t> is an organic </a:t>
            </a:r>
            <a:r>
              <a:rPr lang="en-US" dirty="0" smtClean="0"/>
              <a:t>reaction</a:t>
            </a:r>
            <a:r>
              <a:rPr lang="en-US" dirty="0"/>
              <a:t> that is used to make </a:t>
            </a:r>
            <a:r>
              <a:rPr lang="en-US" dirty="0" err="1">
                <a:hlinkClick r:id="rId2" tooltip="Cinnamic acid"/>
              </a:rPr>
              <a:t>cinnamic</a:t>
            </a:r>
            <a:r>
              <a:rPr lang="en-US" dirty="0">
                <a:hlinkClick r:id="rId2" tooltip="Cinnamic acid"/>
              </a:rPr>
              <a:t> acids</a:t>
            </a:r>
            <a:r>
              <a:rPr lang="en-US" dirty="0"/>
              <a:t>. It gives an α,β-unsaturated aromatic </a:t>
            </a:r>
            <a:r>
              <a:rPr lang="en-US" dirty="0" smtClean="0"/>
              <a:t>acid </a:t>
            </a:r>
            <a:r>
              <a:rPr lang="en-US" dirty="0"/>
              <a:t>in the presence of an alkali salt of the acid.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76" y="3631843"/>
            <a:ext cx="7508383" cy="240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Benzoin condensation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27"/>
          <a:stretch/>
        </p:blipFill>
        <p:spPr>
          <a:xfrm>
            <a:off x="677334" y="2537139"/>
            <a:ext cx="8010659" cy="3992449"/>
          </a:xfrm>
        </p:spPr>
      </p:pic>
    </p:spTree>
    <p:extLst>
      <p:ext uri="{BB962C8B-B14F-4D97-AF65-F5344CB8AC3E}">
        <p14:creationId xmlns:p14="http://schemas.microsoft.com/office/powerpoint/2010/main" val="315224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677"/>
            <a:ext cx="2877235" cy="4624686"/>
          </a:xfrm>
        </p:spPr>
        <p:txBody>
          <a:bodyPr/>
          <a:lstStyle/>
          <a:p>
            <a:r>
              <a:rPr lang="en-US" dirty="0"/>
              <a:t>In the first step, the cyanide ion reacts with </a:t>
            </a:r>
            <a:r>
              <a:rPr lang="en-US" dirty="0" err="1"/>
              <a:t>benzaldehyde</a:t>
            </a:r>
            <a:r>
              <a:rPr lang="en-US" dirty="0"/>
              <a:t> to form cyanohydrin.</a:t>
            </a:r>
          </a:p>
          <a:p>
            <a:r>
              <a:rPr lang="en-US" dirty="0"/>
              <a:t>Condensation reaction takes place between the cyanohydrin and </a:t>
            </a:r>
            <a:r>
              <a:rPr lang="en-US" dirty="0" err="1"/>
              <a:t>benzaldehyde</a:t>
            </a:r>
            <a:r>
              <a:rPr lang="en-US" dirty="0"/>
              <a:t>.</a:t>
            </a:r>
          </a:p>
          <a:p>
            <a:r>
              <a:rPr lang="en-US" dirty="0"/>
              <a:t>Rearrangement takes place and the removal of cyanide ion results in the formation of Benzoin.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287" y="1518768"/>
            <a:ext cx="450049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286" y="2595094"/>
            <a:ext cx="4655043" cy="396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8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401</Words>
  <Application>Microsoft Office PowerPoint</Application>
  <PresentationFormat>Custom</PresentationFormat>
  <Paragraphs>96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Facet</vt:lpstr>
      <vt:lpstr>ALDEHYDE  AND  KETONES</vt:lpstr>
      <vt:lpstr>PowerPoint Presentation</vt:lpstr>
      <vt:lpstr>Structure of Carbonyl group</vt:lpstr>
      <vt:lpstr>Acidity of α- Hydrogens</vt:lpstr>
      <vt:lpstr>Witting reaction</vt:lpstr>
      <vt:lpstr>Mechanism </vt:lpstr>
      <vt:lpstr>Perkins reactions</vt:lpstr>
      <vt:lpstr>Benzoin condensation</vt:lpstr>
      <vt:lpstr>Mechanism</vt:lpstr>
      <vt:lpstr>Knoevenagel reaction</vt:lpstr>
      <vt:lpstr>Mannich reaction</vt:lpstr>
      <vt:lpstr>Cannizzaro’s reaction</vt:lpstr>
      <vt:lpstr>MECHANISM</vt:lpstr>
      <vt:lpstr>The Baeyer- Villinger oxidation</vt:lpstr>
      <vt:lpstr>Clemmenson reduction</vt:lpstr>
      <vt:lpstr>Wolf-Kishner reduction</vt:lpstr>
      <vt:lpstr>Reduction with LiAlH4/NaBH4</vt:lpstr>
      <vt:lpstr>Mechanism </vt:lpstr>
      <vt:lpstr>Meerwein-Ponndorf-Verley Reduction</vt:lpstr>
      <vt:lpstr>Action of Grignad reagent</vt:lpstr>
      <vt:lpstr>Mechanism </vt:lpstr>
      <vt:lpstr>Reimer-Tiemann Reaction</vt:lpstr>
      <vt:lpstr>Mechanism </vt:lpstr>
      <vt:lpstr>Beckmann Rearrangement</vt:lpstr>
      <vt:lpstr>Mechanism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ALDEHYDE, KETONES AND ETHER</dc:title>
  <dc:creator>dell</dc:creator>
  <cp:lastModifiedBy>ss</cp:lastModifiedBy>
  <cp:revision>33</cp:revision>
  <dcterms:created xsi:type="dcterms:W3CDTF">2019-03-03T14:19:15Z</dcterms:created>
  <dcterms:modified xsi:type="dcterms:W3CDTF">2016-10-29T15:00:53Z</dcterms:modified>
</cp:coreProperties>
</file>